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2" autoAdjust="0"/>
    <p:restoredTop sz="94660"/>
  </p:normalViewPr>
  <p:slideViewPr>
    <p:cSldViewPr snapToGrid="0">
      <p:cViewPr>
        <p:scale>
          <a:sx n="80" d="100"/>
          <a:sy n="80" d="100"/>
        </p:scale>
        <p:origin x="132"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30B1D24D-F157-4DBA-BDDC-68C53BC3C963}" type="datetimeFigureOut">
              <a:rPr lang="fr-FR" smtClean="0"/>
              <a:t>14/11/2019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FD4CF8-FA9D-4D9E-9D0A-60A216599A09}" type="slidenum">
              <a:rPr lang="fr-FR" smtClean="0"/>
              <a:t>‹N°›</a:t>
            </a:fld>
            <a:endParaRPr lang="fr-FR"/>
          </a:p>
        </p:txBody>
      </p:sp>
    </p:spTree>
    <p:extLst>
      <p:ext uri="{BB962C8B-B14F-4D97-AF65-F5344CB8AC3E}">
        <p14:creationId xmlns:p14="http://schemas.microsoft.com/office/powerpoint/2010/main" val="1377927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0B1D24D-F157-4DBA-BDDC-68C53BC3C963}" type="datetimeFigureOut">
              <a:rPr lang="fr-FR" smtClean="0"/>
              <a:t>14/11/2019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FD4CF8-FA9D-4D9E-9D0A-60A216599A09}" type="slidenum">
              <a:rPr lang="fr-FR" smtClean="0"/>
              <a:t>‹N°›</a:t>
            </a:fld>
            <a:endParaRPr lang="fr-FR"/>
          </a:p>
        </p:txBody>
      </p:sp>
    </p:spTree>
    <p:extLst>
      <p:ext uri="{BB962C8B-B14F-4D97-AF65-F5344CB8AC3E}">
        <p14:creationId xmlns:p14="http://schemas.microsoft.com/office/powerpoint/2010/main" val="3152365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0B1D24D-F157-4DBA-BDDC-68C53BC3C963}" type="datetimeFigureOut">
              <a:rPr lang="fr-FR" smtClean="0"/>
              <a:t>14/11/2019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FD4CF8-FA9D-4D9E-9D0A-60A216599A09}" type="slidenum">
              <a:rPr lang="fr-FR" smtClean="0"/>
              <a:t>‹N°›</a:t>
            </a:fld>
            <a:endParaRPr lang="fr-FR"/>
          </a:p>
        </p:txBody>
      </p:sp>
    </p:spTree>
    <p:extLst>
      <p:ext uri="{BB962C8B-B14F-4D97-AF65-F5344CB8AC3E}">
        <p14:creationId xmlns:p14="http://schemas.microsoft.com/office/powerpoint/2010/main" val="2249144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0B1D24D-F157-4DBA-BDDC-68C53BC3C963}" type="datetimeFigureOut">
              <a:rPr lang="fr-FR" smtClean="0"/>
              <a:t>14/11/2019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FD4CF8-FA9D-4D9E-9D0A-60A216599A09}" type="slidenum">
              <a:rPr lang="fr-FR" smtClean="0"/>
              <a:t>‹N°›</a:t>
            </a:fld>
            <a:endParaRPr lang="fr-FR"/>
          </a:p>
        </p:txBody>
      </p:sp>
    </p:spTree>
    <p:extLst>
      <p:ext uri="{BB962C8B-B14F-4D97-AF65-F5344CB8AC3E}">
        <p14:creationId xmlns:p14="http://schemas.microsoft.com/office/powerpoint/2010/main" val="3111603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0B1D24D-F157-4DBA-BDDC-68C53BC3C963}" type="datetimeFigureOut">
              <a:rPr lang="fr-FR" smtClean="0"/>
              <a:t>14/11/2019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FD4CF8-FA9D-4D9E-9D0A-60A216599A09}" type="slidenum">
              <a:rPr lang="fr-FR" smtClean="0"/>
              <a:t>‹N°›</a:t>
            </a:fld>
            <a:endParaRPr lang="fr-FR"/>
          </a:p>
        </p:txBody>
      </p:sp>
    </p:spTree>
    <p:extLst>
      <p:ext uri="{BB962C8B-B14F-4D97-AF65-F5344CB8AC3E}">
        <p14:creationId xmlns:p14="http://schemas.microsoft.com/office/powerpoint/2010/main" val="2683482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0B1D24D-F157-4DBA-BDDC-68C53BC3C963}" type="datetimeFigureOut">
              <a:rPr lang="fr-FR" smtClean="0"/>
              <a:t>14/11/2019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FD4CF8-FA9D-4D9E-9D0A-60A216599A09}" type="slidenum">
              <a:rPr lang="fr-FR" smtClean="0"/>
              <a:t>‹N°›</a:t>
            </a:fld>
            <a:endParaRPr lang="fr-FR"/>
          </a:p>
        </p:txBody>
      </p:sp>
    </p:spTree>
    <p:extLst>
      <p:ext uri="{BB962C8B-B14F-4D97-AF65-F5344CB8AC3E}">
        <p14:creationId xmlns:p14="http://schemas.microsoft.com/office/powerpoint/2010/main" val="1134587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0B1D24D-F157-4DBA-BDDC-68C53BC3C963}" type="datetimeFigureOut">
              <a:rPr lang="fr-FR" smtClean="0"/>
              <a:t>14/11/2019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9FD4CF8-FA9D-4D9E-9D0A-60A216599A09}" type="slidenum">
              <a:rPr lang="fr-FR" smtClean="0"/>
              <a:t>‹N°›</a:t>
            </a:fld>
            <a:endParaRPr lang="fr-FR"/>
          </a:p>
        </p:txBody>
      </p:sp>
    </p:spTree>
    <p:extLst>
      <p:ext uri="{BB962C8B-B14F-4D97-AF65-F5344CB8AC3E}">
        <p14:creationId xmlns:p14="http://schemas.microsoft.com/office/powerpoint/2010/main" val="3604105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30B1D24D-F157-4DBA-BDDC-68C53BC3C963}" type="datetimeFigureOut">
              <a:rPr lang="fr-FR" smtClean="0"/>
              <a:t>14/11/2019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9FD4CF8-FA9D-4D9E-9D0A-60A216599A09}" type="slidenum">
              <a:rPr lang="fr-FR" smtClean="0"/>
              <a:t>‹N°›</a:t>
            </a:fld>
            <a:endParaRPr lang="fr-FR"/>
          </a:p>
        </p:txBody>
      </p:sp>
    </p:spTree>
    <p:extLst>
      <p:ext uri="{BB962C8B-B14F-4D97-AF65-F5344CB8AC3E}">
        <p14:creationId xmlns:p14="http://schemas.microsoft.com/office/powerpoint/2010/main" val="277053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0B1D24D-F157-4DBA-BDDC-68C53BC3C963}" type="datetimeFigureOut">
              <a:rPr lang="fr-FR" smtClean="0"/>
              <a:t>14/11/2019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9FD4CF8-FA9D-4D9E-9D0A-60A216599A09}" type="slidenum">
              <a:rPr lang="fr-FR" smtClean="0"/>
              <a:t>‹N°›</a:t>
            </a:fld>
            <a:endParaRPr lang="fr-FR"/>
          </a:p>
        </p:txBody>
      </p:sp>
    </p:spTree>
    <p:extLst>
      <p:ext uri="{BB962C8B-B14F-4D97-AF65-F5344CB8AC3E}">
        <p14:creationId xmlns:p14="http://schemas.microsoft.com/office/powerpoint/2010/main" val="1307845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0B1D24D-F157-4DBA-BDDC-68C53BC3C963}" type="datetimeFigureOut">
              <a:rPr lang="fr-FR" smtClean="0"/>
              <a:t>14/11/2019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FD4CF8-FA9D-4D9E-9D0A-60A216599A09}" type="slidenum">
              <a:rPr lang="fr-FR" smtClean="0"/>
              <a:t>‹N°›</a:t>
            </a:fld>
            <a:endParaRPr lang="fr-FR"/>
          </a:p>
        </p:txBody>
      </p:sp>
    </p:spTree>
    <p:extLst>
      <p:ext uri="{BB962C8B-B14F-4D97-AF65-F5344CB8AC3E}">
        <p14:creationId xmlns:p14="http://schemas.microsoft.com/office/powerpoint/2010/main" val="3596164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0B1D24D-F157-4DBA-BDDC-68C53BC3C963}" type="datetimeFigureOut">
              <a:rPr lang="fr-FR" smtClean="0"/>
              <a:t>14/11/2019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FD4CF8-FA9D-4D9E-9D0A-60A216599A09}" type="slidenum">
              <a:rPr lang="fr-FR" smtClean="0"/>
              <a:t>‹N°›</a:t>
            </a:fld>
            <a:endParaRPr lang="fr-FR"/>
          </a:p>
        </p:txBody>
      </p:sp>
    </p:spTree>
    <p:extLst>
      <p:ext uri="{BB962C8B-B14F-4D97-AF65-F5344CB8AC3E}">
        <p14:creationId xmlns:p14="http://schemas.microsoft.com/office/powerpoint/2010/main" val="189845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B1D24D-F157-4DBA-BDDC-68C53BC3C963}" type="datetimeFigureOut">
              <a:rPr lang="fr-FR" smtClean="0"/>
              <a:t>14/11/2019</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FD4CF8-FA9D-4D9E-9D0A-60A216599A09}" type="slidenum">
              <a:rPr lang="fr-FR" smtClean="0"/>
              <a:t>‹N°›</a:t>
            </a:fld>
            <a:endParaRPr lang="fr-FR"/>
          </a:p>
        </p:txBody>
      </p:sp>
    </p:spTree>
    <p:extLst>
      <p:ext uri="{BB962C8B-B14F-4D97-AF65-F5344CB8AC3E}">
        <p14:creationId xmlns:p14="http://schemas.microsoft.com/office/powerpoint/2010/main" val="3094511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12192000" cy="833718"/>
          </a:xfrm>
          <a:solidFill>
            <a:srgbClr val="FF0000"/>
          </a:solidFill>
        </p:spPr>
        <p:txBody>
          <a:bodyPr/>
          <a:lstStyle/>
          <a:p>
            <a:r>
              <a:rPr lang="fr-FR" spc="600" dirty="0" smtClean="0">
                <a:latin typeface="Stag" panose="02000603060000020004" pitchFamily="2" charset="0"/>
              </a:rPr>
              <a:t>Georgio</a:t>
            </a:r>
            <a:endParaRPr lang="fr-FR" spc="600" dirty="0">
              <a:latin typeface="Stag" panose="02000603060000020004" pitchFamily="2" charset="0"/>
            </a:endParaRPr>
          </a:p>
        </p:txBody>
      </p:sp>
      <p:sp>
        <p:nvSpPr>
          <p:cNvPr id="3" name="Espace réservé du contenu 2"/>
          <p:cNvSpPr>
            <a:spLocks noGrp="1"/>
          </p:cNvSpPr>
          <p:nvPr>
            <p:ph idx="1"/>
          </p:nvPr>
        </p:nvSpPr>
        <p:spPr>
          <a:xfrm>
            <a:off x="259977" y="1045697"/>
            <a:ext cx="2604247" cy="2840504"/>
          </a:xfrm>
          <a:ln w="19050">
            <a:solidFill>
              <a:srgbClr val="FF0000"/>
            </a:solidFill>
          </a:ln>
        </p:spPr>
        <p:txBody>
          <a:bodyPr/>
          <a:lstStyle/>
          <a:p>
            <a:pPr marL="0" indent="0">
              <a:buNone/>
            </a:pPr>
            <a:r>
              <a:rPr lang="fr-FR" dirty="0" smtClean="0"/>
              <a:t>photo</a:t>
            </a:r>
            <a:endParaRPr lang="fr-FR" dirty="0"/>
          </a:p>
        </p:txBody>
      </p:sp>
      <p:sp>
        <p:nvSpPr>
          <p:cNvPr id="4" name="Espace réservé du contenu 2"/>
          <p:cNvSpPr txBox="1">
            <a:spLocks/>
          </p:cNvSpPr>
          <p:nvPr/>
        </p:nvSpPr>
        <p:spPr>
          <a:xfrm>
            <a:off x="259977" y="5472953"/>
            <a:ext cx="2604247" cy="1143000"/>
          </a:xfrm>
          <a:prstGeom prst="rect">
            <a:avLst/>
          </a:prstGeom>
          <a:ln w="19050">
            <a:solidFill>
              <a:srgbClr val="FF0000"/>
            </a:solidFill>
          </a:ln>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1400" dirty="0" smtClean="0">
                <a:latin typeface="Stag Light" panose="02000603060000020004" pitchFamily="50" charset="0"/>
              </a:rPr>
              <a:t>Âge : 23 ans</a:t>
            </a:r>
          </a:p>
          <a:p>
            <a:pPr marL="0" indent="0">
              <a:buFont typeface="Arial" panose="020B0604020202020204" pitchFamily="34" charset="0"/>
              <a:buNone/>
            </a:pPr>
            <a:r>
              <a:rPr lang="fr-FR" sz="1400" dirty="0" smtClean="0">
                <a:latin typeface="Stag Light" panose="02000603060000020004" pitchFamily="50" charset="0"/>
              </a:rPr>
              <a:t>Travail</a:t>
            </a:r>
          </a:p>
          <a:p>
            <a:pPr marL="0" indent="0">
              <a:buFont typeface="Arial" panose="020B0604020202020204" pitchFamily="34" charset="0"/>
              <a:buNone/>
            </a:pPr>
            <a:r>
              <a:rPr lang="fr-FR" sz="1400" dirty="0" smtClean="0">
                <a:latin typeface="Stag Light" panose="02000603060000020004" pitchFamily="50" charset="0"/>
              </a:rPr>
              <a:t>Situation</a:t>
            </a:r>
          </a:p>
          <a:p>
            <a:pPr marL="0" indent="0">
              <a:buFont typeface="Arial" panose="020B0604020202020204" pitchFamily="34" charset="0"/>
              <a:buNone/>
            </a:pPr>
            <a:r>
              <a:rPr lang="fr-FR" sz="1400" dirty="0" smtClean="0">
                <a:latin typeface="Stag Light" panose="02000603060000020004" pitchFamily="50" charset="0"/>
              </a:rPr>
              <a:t>Domicile</a:t>
            </a:r>
          </a:p>
          <a:p>
            <a:pPr marL="0" indent="0">
              <a:buFont typeface="Arial" panose="020B0604020202020204" pitchFamily="34" charset="0"/>
              <a:buNone/>
            </a:pPr>
            <a:r>
              <a:rPr lang="fr-FR" sz="1400" dirty="0" smtClean="0">
                <a:latin typeface="Stag Light" panose="02000603060000020004" pitchFamily="50" charset="0"/>
              </a:rPr>
              <a:t>Filière</a:t>
            </a:r>
          </a:p>
        </p:txBody>
      </p:sp>
      <p:sp>
        <p:nvSpPr>
          <p:cNvPr id="5" name="Espace réservé du contenu 2"/>
          <p:cNvSpPr txBox="1">
            <a:spLocks/>
          </p:cNvSpPr>
          <p:nvPr/>
        </p:nvSpPr>
        <p:spPr>
          <a:xfrm>
            <a:off x="259976" y="3981636"/>
            <a:ext cx="2604247" cy="1397188"/>
          </a:xfrm>
          <a:prstGeom prst="rect">
            <a:avLst/>
          </a:prstGeom>
          <a:ln w="19050">
            <a:solidFill>
              <a:srgbClr val="FF000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1000" dirty="0" smtClean="0">
                <a:latin typeface="Stag Light" panose="02000603060000020004" pitchFamily="50" charset="0"/>
              </a:rPr>
              <a:t>« L’hiver arrive. Je me couvre pour ne pas tomber malade. C’est frustrant d’avoir une montagne d’habits sur soi et puis dès que je rentre dans un lieu chauffé je me farcis ma veste, mon écharpe, mes gants en plus de mon chargeur de téléphone, de mes écouteurs etc…. Pour couronner le tout, là où j’habite les températures peuvent varier du tout au tout dans la même journée.. »</a:t>
            </a:r>
          </a:p>
        </p:txBody>
      </p:sp>
      <p:sp>
        <p:nvSpPr>
          <p:cNvPr id="6" name="Espace réservé du contenu 2"/>
          <p:cNvSpPr txBox="1">
            <a:spLocks/>
          </p:cNvSpPr>
          <p:nvPr/>
        </p:nvSpPr>
        <p:spPr>
          <a:xfrm>
            <a:off x="3061449" y="1045697"/>
            <a:ext cx="6015316" cy="5570256"/>
          </a:xfrm>
          <a:prstGeom prst="rect">
            <a:avLst/>
          </a:prstGeom>
          <a:ln w="19050">
            <a:solidFill>
              <a:srgbClr val="FF0000"/>
            </a:solidFill>
          </a:ln>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fr-FR" sz="1400" dirty="0" smtClean="0">
                <a:latin typeface="Stag" panose="02000603060000020004" pitchFamily="2" charset="0"/>
              </a:rPr>
              <a:t>Ses attentes</a:t>
            </a:r>
          </a:p>
          <a:p>
            <a:pPr>
              <a:lnSpc>
                <a:spcPct val="150000"/>
              </a:lnSpc>
            </a:pPr>
            <a:r>
              <a:rPr lang="fr-FR" sz="1100" dirty="0" smtClean="0">
                <a:latin typeface="Stag Light" panose="02000603060000020004" pitchFamily="50" charset="0"/>
              </a:rPr>
              <a:t>Des habits tendances</a:t>
            </a:r>
          </a:p>
          <a:p>
            <a:pPr>
              <a:lnSpc>
                <a:spcPct val="150000"/>
              </a:lnSpc>
            </a:pPr>
            <a:r>
              <a:rPr lang="fr-FR" sz="1100" dirty="0" smtClean="0">
                <a:latin typeface="Stag Light" panose="02000603060000020004" pitchFamily="50" charset="0"/>
              </a:rPr>
              <a:t>Qui s’adaptent aux changements de température</a:t>
            </a:r>
          </a:p>
          <a:p>
            <a:pPr>
              <a:lnSpc>
                <a:spcPct val="150000"/>
              </a:lnSpc>
            </a:pPr>
            <a:r>
              <a:rPr lang="fr-FR" sz="1100" dirty="0" smtClean="0">
                <a:latin typeface="Stag Light" panose="02000603060000020004" pitchFamily="50" charset="0"/>
              </a:rPr>
              <a:t>Pouvoir charger son téléphone sans s’encombrer d’un chargeur</a:t>
            </a:r>
          </a:p>
          <a:p>
            <a:pPr>
              <a:lnSpc>
                <a:spcPct val="150000"/>
              </a:lnSpc>
            </a:pPr>
            <a:r>
              <a:rPr lang="fr-FR" sz="1100" dirty="0" smtClean="0">
                <a:latin typeface="Stag Light" panose="02000603060000020004" pitchFamily="50" charset="0"/>
              </a:rPr>
              <a:t>Etre en capacité d’utiliser ses objets connectés avec facilité (exemple : des espaces au niveau des oreilles de la capuche pour mettre ses écouteurs ou son casque)</a:t>
            </a:r>
          </a:p>
          <a:p>
            <a:pPr>
              <a:lnSpc>
                <a:spcPct val="150000"/>
              </a:lnSpc>
            </a:pPr>
            <a:r>
              <a:rPr lang="fr-FR" sz="1100" dirty="0" smtClean="0">
                <a:latin typeface="Stag Light" panose="02000603060000020004" pitchFamily="50" charset="0"/>
              </a:rPr>
              <a:t>Pouvoir mettre le même vêtement (coup de cœur) en été comme en hiver</a:t>
            </a:r>
            <a:endParaRPr lang="fr-FR" sz="1400" dirty="0" smtClean="0"/>
          </a:p>
          <a:p>
            <a:pPr marL="0" indent="0">
              <a:lnSpc>
                <a:spcPct val="150000"/>
              </a:lnSpc>
              <a:buFont typeface="Arial" panose="020B0604020202020204" pitchFamily="34" charset="0"/>
              <a:buNone/>
            </a:pPr>
            <a:r>
              <a:rPr lang="fr-FR" sz="1400" dirty="0" smtClean="0">
                <a:latin typeface="Stag" panose="02000603060000020004" pitchFamily="2" charset="0"/>
              </a:rPr>
              <a:t>Ses frustrations </a:t>
            </a:r>
          </a:p>
          <a:p>
            <a:pPr>
              <a:lnSpc>
                <a:spcPct val="150000"/>
              </a:lnSpc>
            </a:pPr>
            <a:r>
              <a:rPr lang="fr-FR" sz="1100" dirty="0" smtClean="0">
                <a:latin typeface="Stag Light" panose="02000603060000020004" pitchFamily="50" charset="0"/>
              </a:rPr>
              <a:t>Etre encombrer par trop de vêtement</a:t>
            </a:r>
          </a:p>
          <a:p>
            <a:pPr>
              <a:lnSpc>
                <a:spcPct val="150000"/>
              </a:lnSpc>
            </a:pPr>
            <a:r>
              <a:rPr lang="fr-FR" sz="1100" dirty="0" smtClean="0">
                <a:latin typeface="Stag Light" panose="02000603060000020004" pitchFamily="50" charset="0"/>
              </a:rPr>
              <a:t>Etre encombrer par des chargeurs </a:t>
            </a:r>
            <a:r>
              <a:rPr lang="fr-FR" sz="1100" dirty="0" err="1" smtClean="0">
                <a:latin typeface="Stag Light" panose="02000603060000020004" pitchFamily="50" charset="0"/>
              </a:rPr>
              <a:t>etc</a:t>
            </a:r>
            <a:endParaRPr lang="fr-FR" sz="1100" dirty="0" smtClean="0">
              <a:latin typeface="Stag Light" panose="02000603060000020004" pitchFamily="50" charset="0"/>
            </a:endParaRPr>
          </a:p>
          <a:p>
            <a:pPr>
              <a:lnSpc>
                <a:spcPct val="150000"/>
              </a:lnSpc>
            </a:pPr>
            <a:r>
              <a:rPr lang="fr-FR" sz="1100" dirty="0" smtClean="0">
                <a:latin typeface="Stag Light" panose="02000603060000020004" pitchFamily="50" charset="0"/>
              </a:rPr>
              <a:t>Subir les changements de température</a:t>
            </a:r>
            <a:endParaRPr lang="fr-FR" sz="1100" dirty="0">
              <a:latin typeface="Stag Light" panose="02000603060000020004" pitchFamily="50" charset="0"/>
            </a:endParaRPr>
          </a:p>
          <a:p>
            <a:pPr>
              <a:lnSpc>
                <a:spcPct val="150000"/>
              </a:lnSpc>
            </a:pPr>
            <a:r>
              <a:rPr lang="fr-FR" sz="1100" dirty="0" smtClean="0">
                <a:latin typeface="Stag Light" panose="02000603060000020004" pitchFamily="50" charset="0"/>
              </a:rPr>
              <a:t>Difficile de trouver des habits tendances et techniques (dans le sens qu’ils ont des aptitudes pour : résister au froid ou au chaud comme les vêtements qui empêchent de transpirer </a:t>
            </a:r>
            <a:endParaRPr lang="fr-FR" sz="1100" dirty="0">
              <a:latin typeface="Stag Light" panose="02000603060000020004" pitchFamily="50" charset="0"/>
            </a:endParaRPr>
          </a:p>
          <a:p>
            <a:pPr marL="0" indent="0">
              <a:lnSpc>
                <a:spcPct val="150000"/>
              </a:lnSpc>
              <a:buFont typeface="Arial" panose="020B0604020202020204" pitchFamily="34" charset="0"/>
              <a:buNone/>
            </a:pPr>
            <a:r>
              <a:rPr lang="fr-FR" sz="1400" dirty="0" smtClean="0">
                <a:latin typeface="Stag" panose="02000603060000020004" pitchFamily="2" charset="0"/>
              </a:rPr>
              <a:t>Biographie </a:t>
            </a:r>
            <a:endParaRPr lang="fr-FR" sz="1400" dirty="0" smtClean="0">
              <a:latin typeface="Stag Light" panose="02000603060000020004" pitchFamily="50" charset="0"/>
            </a:endParaRPr>
          </a:p>
          <a:p>
            <a:pPr marL="0" indent="0">
              <a:lnSpc>
                <a:spcPct val="150000"/>
              </a:lnSpc>
              <a:buFont typeface="Arial" panose="020B0604020202020204" pitchFamily="34" charset="0"/>
              <a:buNone/>
            </a:pPr>
            <a:r>
              <a:rPr lang="fr-FR" sz="1100" dirty="0" smtClean="0">
                <a:latin typeface="Stag Light" panose="02000603060000020004" pitchFamily="50" charset="0"/>
              </a:rPr>
              <a:t>Georgio est étudiant </a:t>
            </a:r>
            <a:r>
              <a:rPr lang="fr-FR" sz="1100" dirty="0" err="1" smtClean="0">
                <a:latin typeface="Stag Light" panose="02000603060000020004" pitchFamily="50" charset="0"/>
              </a:rPr>
              <a:t>erasmus</a:t>
            </a:r>
            <a:r>
              <a:rPr lang="fr-FR" sz="1100" dirty="0" smtClean="0">
                <a:latin typeface="Stag Light" panose="02000603060000020004" pitchFamily="50" charset="0"/>
              </a:rPr>
              <a:t> à Lille. Il poursuit un master en alternance chez Altran. Il n’est pas très habitué des températures lilloise lui qui est napolitain. Il a du refaire sa garde robe. Il est impressionné par les changements de températures : il peut pleuvoir, venter, faire soleil dans la même journée… Il passe son temps à se couvrir et se découvrir. </a:t>
            </a:r>
          </a:p>
        </p:txBody>
      </p:sp>
      <p:sp>
        <p:nvSpPr>
          <p:cNvPr id="7" name="Espace réservé du contenu 2"/>
          <p:cNvSpPr txBox="1">
            <a:spLocks/>
          </p:cNvSpPr>
          <p:nvPr/>
        </p:nvSpPr>
        <p:spPr>
          <a:xfrm>
            <a:off x="4793877" y="333649"/>
            <a:ext cx="2550459" cy="334868"/>
          </a:xfrm>
          <a:prstGeom prst="rect">
            <a:avLst/>
          </a:prstGeom>
          <a:ln w="19050">
            <a:solidFill>
              <a:srgbClr val="FF0000"/>
            </a:solidFill>
          </a:ln>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1400" i="1" spc="600" dirty="0" smtClean="0"/>
              <a:t>Personae primaire</a:t>
            </a:r>
          </a:p>
        </p:txBody>
      </p:sp>
      <p:sp>
        <p:nvSpPr>
          <p:cNvPr id="8" name="Espace réservé du contenu 2"/>
          <p:cNvSpPr txBox="1">
            <a:spLocks/>
          </p:cNvSpPr>
          <p:nvPr/>
        </p:nvSpPr>
        <p:spPr>
          <a:xfrm>
            <a:off x="9251576" y="1045697"/>
            <a:ext cx="2640107" cy="5570256"/>
          </a:xfrm>
          <a:prstGeom prst="rect">
            <a:avLst/>
          </a:prstGeom>
          <a:ln w="19050">
            <a:solidFill>
              <a:srgbClr val="FF0000"/>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1300" dirty="0" smtClean="0">
                <a:latin typeface="Stag" panose="02000603060000020004" pitchFamily="2" charset="0"/>
              </a:rPr>
              <a:t>Personnalité</a:t>
            </a:r>
          </a:p>
          <a:p>
            <a:pPr marL="0" indent="0">
              <a:buFont typeface="Arial" panose="020B0604020202020204" pitchFamily="34" charset="0"/>
              <a:buNone/>
            </a:pPr>
            <a:endParaRPr lang="fr-FR" sz="1400" dirty="0">
              <a:latin typeface="Stag" panose="02000603060000020004" pitchFamily="2" charset="0"/>
            </a:endParaRPr>
          </a:p>
          <a:p>
            <a:pPr marL="0" indent="0">
              <a:buFont typeface="Arial" panose="020B0604020202020204" pitchFamily="34" charset="0"/>
              <a:buNone/>
            </a:pPr>
            <a:endParaRPr lang="fr-FR" sz="1400" dirty="0" smtClean="0">
              <a:latin typeface="Stag" panose="02000603060000020004" pitchFamily="2" charset="0"/>
            </a:endParaRPr>
          </a:p>
          <a:p>
            <a:pPr marL="0" indent="0">
              <a:buFont typeface="Arial" panose="020B0604020202020204" pitchFamily="34" charset="0"/>
              <a:buNone/>
            </a:pPr>
            <a:endParaRPr lang="fr-FR" sz="1400" dirty="0" smtClean="0">
              <a:latin typeface="Stag" panose="02000603060000020004" pitchFamily="2" charset="0"/>
            </a:endParaRPr>
          </a:p>
          <a:p>
            <a:pPr marL="0" indent="0">
              <a:buFont typeface="Arial" panose="020B0604020202020204" pitchFamily="34" charset="0"/>
              <a:buNone/>
            </a:pPr>
            <a:endParaRPr lang="fr-FR" sz="1400" dirty="0">
              <a:latin typeface="Stag" panose="02000603060000020004" pitchFamily="2" charset="0"/>
            </a:endParaRPr>
          </a:p>
          <a:p>
            <a:pPr marL="0" indent="0">
              <a:buFont typeface="Arial" panose="020B0604020202020204" pitchFamily="34" charset="0"/>
              <a:buNone/>
            </a:pPr>
            <a:endParaRPr lang="fr-FR" sz="1400" dirty="0" smtClean="0">
              <a:latin typeface="Stag" panose="02000603060000020004" pitchFamily="2" charset="0"/>
            </a:endParaRPr>
          </a:p>
          <a:p>
            <a:pPr marL="0" indent="0">
              <a:buFont typeface="Arial" panose="020B0604020202020204" pitchFamily="34" charset="0"/>
              <a:buNone/>
            </a:pPr>
            <a:endParaRPr lang="fr-FR" sz="1400" dirty="0">
              <a:latin typeface="Stag" panose="02000603060000020004" pitchFamily="2" charset="0"/>
            </a:endParaRPr>
          </a:p>
          <a:p>
            <a:pPr marL="0" indent="0">
              <a:buFont typeface="Arial" panose="020B0604020202020204" pitchFamily="34" charset="0"/>
              <a:buNone/>
            </a:pPr>
            <a:endParaRPr lang="fr-FR" sz="1400" dirty="0" smtClean="0">
              <a:latin typeface="Stag" panose="02000603060000020004" pitchFamily="2" charset="0"/>
            </a:endParaRPr>
          </a:p>
          <a:p>
            <a:pPr marL="0" indent="0">
              <a:buFont typeface="Arial" panose="020B0604020202020204" pitchFamily="34" charset="0"/>
              <a:buNone/>
            </a:pPr>
            <a:r>
              <a:rPr lang="fr-FR" sz="1300" dirty="0" smtClean="0">
                <a:latin typeface="Stag" panose="02000603060000020004" pitchFamily="2" charset="0"/>
              </a:rPr>
              <a:t>Typologie de vêtements utilisés</a:t>
            </a:r>
          </a:p>
          <a:p>
            <a:pPr>
              <a:lnSpc>
                <a:spcPct val="150000"/>
              </a:lnSpc>
            </a:pPr>
            <a:r>
              <a:rPr lang="fr-FR" sz="1000" dirty="0" smtClean="0">
                <a:latin typeface="Stag Light" panose="02000603060000020004" pitchFamily="50" charset="0"/>
              </a:rPr>
              <a:t>Veste</a:t>
            </a:r>
          </a:p>
          <a:p>
            <a:pPr>
              <a:lnSpc>
                <a:spcPct val="150000"/>
              </a:lnSpc>
            </a:pPr>
            <a:r>
              <a:rPr lang="fr-FR" sz="1000" dirty="0" smtClean="0">
                <a:latin typeface="Stag Light" panose="02000603060000020004" pitchFamily="50" charset="0"/>
              </a:rPr>
              <a:t>Écharpe</a:t>
            </a:r>
          </a:p>
          <a:p>
            <a:pPr>
              <a:lnSpc>
                <a:spcPct val="150000"/>
              </a:lnSpc>
            </a:pPr>
            <a:r>
              <a:rPr lang="fr-FR" sz="1000" dirty="0" smtClean="0">
                <a:latin typeface="Stag Light" panose="02000603060000020004" pitchFamily="50" charset="0"/>
              </a:rPr>
              <a:t>Gants</a:t>
            </a:r>
          </a:p>
          <a:p>
            <a:pPr>
              <a:lnSpc>
                <a:spcPct val="150000"/>
              </a:lnSpc>
            </a:pPr>
            <a:r>
              <a:rPr lang="fr-FR" sz="1000" dirty="0" smtClean="0">
                <a:latin typeface="Stag Light" panose="02000603060000020004" pitchFamily="50" charset="0"/>
              </a:rPr>
              <a:t>Chaussures</a:t>
            </a:r>
          </a:p>
          <a:p>
            <a:pPr>
              <a:lnSpc>
                <a:spcPct val="150000"/>
              </a:lnSpc>
            </a:pPr>
            <a:r>
              <a:rPr lang="fr-FR" sz="1000" dirty="0" smtClean="0">
                <a:latin typeface="Stag Light" panose="02000603060000020004" pitchFamily="50" charset="0"/>
              </a:rPr>
              <a:t>Bonnet</a:t>
            </a:r>
          </a:p>
          <a:p>
            <a:pPr>
              <a:lnSpc>
                <a:spcPct val="150000"/>
              </a:lnSpc>
            </a:pPr>
            <a:r>
              <a:rPr lang="fr-FR" sz="1000" dirty="0" smtClean="0">
                <a:latin typeface="Stag Light" panose="02000603060000020004" pitchFamily="50" charset="0"/>
              </a:rPr>
              <a:t>Chaussette</a:t>
            </a:r>
          </a:p>
          <a:p>
            <a:pPr marL="0" indent="0">
              <a:buFont typeface="Arial" panose="020B0604020202020204" pitchFamily="34" charset="0"/>
              <a:buNone/>
            </a:pPr>
            <a:endParaRPr lang="fr-FR" sz="1400" dirty="0">
              <a:latin typeface="Stag" panose="02000603060000020004" pitchFamily="2" charset="0"/>
            </a:endParaRPr>
          </a:p>
        </p:txBody>
      </p:sp>
      <p:pic>
        <p:nvPicPr>
          <p:cNvPr id="1026" name="Picture 2" descr="Résultat de recherche d'images pour &quot;image visage&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9975" y="1045697"/>
            <a:ext cx="2604247" cy="2840504"/>
          </a:xfrm>
          <a:prstGeom prst="rect">
            <a:avLst/>
          </a:prstGeom>
          <a:noFill/>
          <a:ln w="19050">
            <a:solidFill>
              <a:srgbClr val="FF0000"/>
            </a:solidFill>
          </a:ln>
          <a:extLst>
            <a:ext uri="{909E8E84-426E-40DD-AFC4-6F175D3DCCD1}">
              <a14:hiddenFill xmlns:a14="http://schemas.microsoft.com/office/drawing/2010/main">
                <a:solidFill>
                  <a:srgbClr val="FFFFFF"/>
                </a:solidFill>
              </a14:hiddenFill>
            </a:ext>
          </a:extLst>
        </p:spPr>
      </p:pic>
      <p:sp>
        <p:nvSpPr>
          <p:cNvPr id="9" name="Rectangle 8"/>
          <p:cNvSpPr/>
          <p:nvPr/>
        </p:nvSpPr>
        <p:spPr>
          <a:xfrm>
            <a:off x="9476254" y="1674016"/>
            <a:ext cx="2190750" cy="9525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9476254" y="2118645"/>
            <a:ext cx="2190750" cy="9525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9476254" y="2525174"/>
            <a:ext cx="2190750" cy="9525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p:nvSpPr>
        <p:spPr>
          <a:xfrm>
            <a:off x="9476254" y="2931703"/>
            <a:ext cx="2190750" cy="9525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9232526" y="1390650"/>
            <a:ext cx="2940424" cy="276999"/>
          </a:xfrm>
          <a:prstGeom prst="rect">
            <a:avLst/>
          </a:prstGeom>
          <a:noFill/>
        </p:spPr>
        <p:txBody>
          <a:bodyPr wrap="square" rtlCol="0">
            <a:spAutoFit/>
          </a:bodyPr>
          <a:lstStyle/>
          <a:p>
            <a:r>
              <a:rPr lang="fr-FR" sz="1200" dirty="0" smtClean="0"/>
              <a:t>Introvertie		Extravertie</a:t>
            </a:r>
            <a:endParaRPr lang="fr-FR" sz="1200" dirty="0"/>
          </a:p>
        </p:txBody>
      </p:sp>
      <p:sp>
        <p:nvSpPr>
          <p:cNvPr id="16" name="ZoneTexte 15"/>
          <p:cNvSpPr txBox="1"/>
          <p:nvPr/>
        </p:nvSpPr>
        <p:spPr>
          <a:xfrm>
            <a:off x="9239544" y="1809750"/>
            <a:ext cx="2940424" cy="276999"/>
          </a:xfrm>
          <a:prstGeom prst="rect">
            <a:avLst/>
          </a:prstGeom>
          <a:noFill/>
        </p:spPr>
        <p:txBody>
          <a:bodyPr wrap="square" rtlCol="0">
            <a:spAutoFit/>
          </a:bodyPr>
          <a:lstStyle/>
          <a:p>
            <a:r>
              <a:rPr lang="fr-FR" sz="1200" dirty="0" smtClean="0"/>
              <a:t>Conservateur		Créatif</a:t>
            </a:r>
            <a:endParaRPr lang="fr-FR" sz="1200" dirty="0"/>
          </a:p>
        </p:txBody>
      </p:sp>
      <p:sp>
        <p:nvSpPr>
          <p:cNvPr id="17" name="ZoneTexte 16"/>
          <p:cNvSpPr txBox="1"/>
          <p:nvPr/>
        </p:nvSpPr>
        <p:spPr>
          <a:xfrm>
            <a:off x="9232526" y="2229125"/>
            <a:ext cx="2940424" cy="276999"/>
          </a:xfrm>
          <a:prstGeom prst="rect">
            <a:avLst/>
          </a:prstGeom>
          <a:noFill/>
        </p:spPr>
        <p:txBody>
          <a:bodyPr wrap="square" rtlCol="0">
            <a:spAutoFit/>
          </a:bodyPr>
          <a:lstStyle/>
          <a:p>
            <a:r>
              <a:rPr lang="fr-FR" sz="1200" dirty="0" smtClean="0"/>
              <a:t>Actif		Passif</a:t>
            </a:r>
            <a:endParaRPr lang="fr-FR" sz="1200" dirty="0"/>
          </a:p>
        </p:txBody>
      </p:sp>
      <p:sp>
        <p:nvSpPr>
          <p:cNvPr id="18" name="ZoneTexte 17"/>
          <p:cNvSpPr txBox="1"/>
          <p:nvPr/>
        </p:nvSpPr>
        <p:spPr>
          <a:xfrm>
            <a:off x="9224682" y="2667244"/>
            <a:ext cx="2940424" cy="276999"/>
          </a:xfrm>
          <a:prstGeom prst="rect">
            <a:avLst/>
          </a:prstGeom>
          <a:noFill/>
        </p:spPr>
        <p:txBody>
          <a:bodyPr wrap="square" rtlCol="0">
            <a:spAutoFit/>
          </a:bodyPr>
          <a:lstStyle/>
          <a:p>
            <a:r>
              <a:rPr lang="fr-FR" sz="1200" dirty="0" smtClean="0"/>
              <a:t>Isolé		Social</a:t>
            </a:r>
            <a:endParaRPr lang="fr-FR" sz="1200" dirty="0"/>
          </a:p>
        </p:txBody>
      </p:sp>
      <p:sp>
        <p:nvSpPr>
          <p:cNvPr id="15" name="Rectangle 14"/>
          <p:cNvSpPr/>
          <p:nvPr/>
        </p:nvSpPr>
        <p:spPr>
          <a:xfrm>
            <a:off x="10635915" y="1667649"/>
            <a:ext cx="252663" cy="101617"/>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Rectangle 20"/>
          <p:cNvSpPr/>
          <p:nvPr/>
        </p:nvSpPr>
        <p:spPr>
          <a:xfrm>
            <a:off x="10670830" y="2121537"/>
            <a:ext cx="252663" cy="101617"/>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p:nvSpPr>
        <p:spPr>
          <a:xfrm>
            <a:off x="9954127" y="2521990"/>
            <a:ext cx="252663" cy="101617"/>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22"/>
          <p:cNvSpPr/>
          <p:nvPr/>
        </p:nvSpPr>
        <p:spPr>
          <a:xfrm>
            <a:off x="10834437" y="2931703"/>
            <a:ext cx="252663" cy="101617"/>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707946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212</Words>
  <Application>Microsoft Office PowerPoint</Application>
  <PresentationFormat>Grand écran</PresentationFormat>
  <Paragraphs>41</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Calibri</vt:lpstr>
      <vt:lpstr>Calibri Light</vt:lpstr>
      <vt:lpstr>Stag</vt:lpstr>
      <vt:lpstr>Stag Light</vt:lpstr>
      <vt:lpstr>Thème Office</vt:lpstr>
      <vt:lpstr>Georgio</vt:lpstr>
    </vt:vector>
  </TitlesOfParts>
  <Company>Worldline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LEME Yann</dc:creator>
  <cp:lastModifiedBy>LEME Yann</cp:lastModifiedBy>
  <cp:revision>10</cp:revision>
  <dcterms:created xsi:type="dcterms:W3CDTF">2019-11-14T16:01:46Z</dcterms:created>
  <dcterms:modified xsi:type="dcterms:W3CDTF">2019-11-16T10:32:33Z</dcterms:modified>
</cp:coreProperties>
</file>